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2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7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0D3F-7945-4AE7-813F-8537D8382EA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E10E-8633-40A1-BE60-F72AD925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6727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0942" y="2438400"/>
            <a:ext cx="2315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smtClean="0"/>
              <a:t> </a:t>
            </a:r>
            <a:r>
              <a:rPr lang="en-US" sz="5400" b="1" i="1" err="1" smtClean="0"/>
              <a:t>Bài</a:t>
            </a:r>
            <a:r>
              <a:rPr lang="en-US" sz="5400" b="1" i="1" smtClean="0"/>
              <a:t> </a:t>
            </a:r>
            <a:r>
              <a:rPr lang="en-US" sz="5400" b="1" i="1" smtClean="0"/>
              <a:t>17</a:t>
            </a:r>
            <a:r>
              <a:rPr lang="en-US" sz="5400" b="1" i="1" smtClean="0"/>
              <a:t>:</a:t>
            </a:r>
            <a:endParaRPr lang="en-US" sz="5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0027" y="3588603"/>
            <a:ext cx="6363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 </a:t>
            </a:r>
            <a:r>
              <a:rPr lang="en-US" sz="4800" b="1" smtClean="0">
                <a:solidFill>
                  <a:srgbClr val="FF0000"/>
                </a:solidFill>
              </a:rPr>
              <a:t>ƯỚC CHUNG LỚN NHẤT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229" y="1447800"/>
            <a:ext cx="5400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smtClean="0"/>
              <a:t>Trường THCS Bồ Đề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46212" y="5486400"/>
            <a:ext cx="558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GV thực hiện: Nguyễn Hoài Anh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4118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705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khởi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động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16033"/>
            <a:ext cx="3201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 </a:t>
            </a:r>
            <a:r>
              <a:rPr lang="en-US" sz="3200" b="1" dirty="0" err="1" smtClean="0"/>
              <a:t>Tìm</a:t>
            </a:r>
            <a:r>
              <a:rPr lang="en-US" sz="3200" b="1" dirty="0" smtClean="0"/>
              <a:t> ƯC ( 12, 30)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568" y="1988840"/>
                <a:ext cx="44304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Ư( 12)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1;2;3;4;6;12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4430444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43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2564904"/>
                <a:ext cx="56028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Ư(30)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1;2;3;5;6;10;15;30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564904"/>
                <a:ext cx="560281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72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140968"/>
                <a:ext cx="41218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ƯC (12,30)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1;2;3;6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40968"/>
                <a:ext cx="4121898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3698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635896" y="3212976"/>
            <a:ext cx="623393" cy="57606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3947593" y="3789040"/>
            <a:ext cx="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5856" y="4725144"/>
            <a:ext cx="2601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ƯCLN ( 12; 30)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3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-99392"/>
            <a:ext cx="598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17: </a:t>
            </a:r>
            <a:r>
              <a:rPr lang="en-US" sz="4000" b="1" dirty="0" err="1" smtClean="0">
                <a:solidFill>
                  <a:srgbClr val="FF0000"/>
                </a:solidFill>
              </a:rPr>
              <a:t>Ước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chung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lớn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nhất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48680"/>
            <a:ext cx="44632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u="sng" dirty="0" smtClean="0"/>
              <a:t>1.Ước </a:t>
            </a:r>
            <a:r>
              <a:rPr lang="en-US" sz="3800" u="sng" dirty="0" err="1" smtClean="0"/>
              <a:t>chung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lớn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nhất</a:t>
            </a:r>
            <a:endParaRPr lang="en-US" sz="3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188368"/>
            <a:ext cx="8755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- </a:t>
            </a:r>
            <a:r>
              <a:rPr lang="en-US" sz="3200" i="1" dirty="0" err="1" smtClean="0"/>
              <a:t>Ước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lớn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hai</a:t>
            </a:r>
            <a:r>
              <a:rPr lang="en-US" sz="3200" i="1" dirty="0" smtClean="0"/>
              <a:t> hay </a:t>
            </a:r>
            <a:r>
              <a:rPr lang="en-US" sz="3200" i="1" dirty="0" err="1" smtClean="0"/>
              <a:t>nhiều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lớn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 smtClean="0"/>
              <a:t>nhất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trong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tập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hợp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ước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đó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8429" y="2708920"/>
            <a:ext cx="89470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- </a:t>
            </a:r>
            <a:r>
              <a:rPr lang="en-US" sz="3200" i="1" u="sng" dirty="0" err="1" smtClean="0"/>
              <a:t>Nhận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xét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Tất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cả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ƯC ( 12, 30)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1; 2; 3; 6 </a:t>
            </a:r>
            <a:r>
              <a:rPr lang="en-US" sz="3200" i="1" dirty="0" err="1" smtClean="0"/>
              <a:t>đều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/>
              <a:t>c</a:t>
            </a:r>
            <a:r>
              <a:rPr lang="en-US" sz="3200" i="1" dirty="0" err="1" smtClean="0"/>
              <a:t>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ước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dirty="0" smtClean="0"/>
              <a:t>ƯCLN</a:t>
            </a:r>
            <a:r>
              <a:rPr lang="en-US" sz="3200" dirty="0"/>
              <a:t>( 12; 30) </a:t>
            </a:r>
          </a:p>
          <a:p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04864"/>
            <a:ext cx="4108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ƯCLN ( 12; 30) = 6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645024"/>
            <a:ext cx="85407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u="sng" dirty="0" smtClean="0"/>
              <a:t>- </a:t>
            </a:r>
            <a:r>
              <a:rPr lang="en-US" sz="3200" i="1" u="sng" dirty="0" err="1" smtClean="0"/>
              <a:t>Chú</a:t>
            </a:r>
            <a:r>
              <a:rPr lang="en-US" sz="3200" i="1" u="sng" dirty="0" smtClean="0"/>
              <a:t> ý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1 </a:t>
            </a:r>
            <a:r>
              <a:rPr lang="en-US" sz="3200" i="1" dirty="0" err="1" smtClean="0"/>
              <a:t>chỉ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có</a:t>
            </a:r>
            <a:r>
              <a:rPr lang="en-US" sz="3200" i="1" dirty="0" smtClean="0"/>
              <a:t> 1 </a:t>
            </a:r>
            <a:r>
              <a:rPr lang="en-US" sz="3200" i="1" dirty="0" err="1" smtClean="0"/>
              <a:t>ước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1. Do </a:t>
            </a:r>
            <a:r>
              <a:rPr lang="en-US" sz="3200" i="1" dirty="0" err="1" smtClean="0"/>
              <a:t>đó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với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mỗi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tự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/>
              <a:t>n</a:t>
            </a:r>
            <a:r>
              <a:rPr lang="en-US" sz="3200" i="1" dirty="0" err="1" smtClean="0"/>
              <a:t>hiên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và</a:t>
            </a:r>
            <a:r>
              <a:rPr lang="en-US" sz="3200" i="1" dirty="0" smtClean="0"/>
              <a:t> b, ta </a:t>
            </a:r>
            <a:r>
              <a:rPr lang="en-US" sz="3200" i="1" dirty="0" err="1" smtClean="0"/>
              <a:t>có</a:t>
            </a:r>
            <a:r>
              <a:rPr lang="en-US" sz="3200" i="1" dirty="0" smtClean="0"/>
              <a:t>:</a:t>
            </a:r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      </a:t>
            </a:r>
            <a:r>
              <a:rPr lang="en-US" sz="3200" dirty="0" smtClean="0"/>
              <a:t>ƯCLN (a, 1) </a:t>
            </a:r>
            <a:r>
              <a:rPr lang="en-US" sz="3200" dirty="0"/>
              <a:t>= </a:t>
            </a:r>
            <a:r>
              <a:rPr lang="en-US" sz="3200" dirty="0" smtClean="0"/>
              <a:t>1  ; ƯCLN (a, b, 1) </a:t>
            </a:r>
            <a:r>
              <a:rPr lang="en-US" sz="3200" dirty="0"/>
              <a:t>= </a:t>
            </a:r>
            <a:r>
              <a:rPr lang="en-US" sz="3200" dirty="0" smtClean="0"/>
              <a:t>1</a:t>
            </a:r>
            <a:endParaRPr lang="en-US" sz="3200" dirty="0"/>
          </a:p>
          <a:p>
            <a:endParaRPr lang="en-US" sz="3200" dirty="0"/>
          </a:p>
          <a:p>
            <a:endParaRPr lang="en-US" sz="3200" i="1" dirty="0" smtClean="0"/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5148481"/>
            <a:ext cx="3691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ƯCLN ( 12; 1) =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0551" y="5733256"/>
            <a:ext cx="3895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VD: ƯCLN ( </a:t>
            </a:r>
            <a:r>
              <a:rPr lang="en-US" sz="3200" dirty="0"/>
              <a:t>5</a:t>
            </a:r>
            <a:r>
              <a:rPr lang="en-US" sz="3200" dirty="0" smtClean="0"/>
              <a:t>; 6; 1) = 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514848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9952" y="572454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-99392"/>
            <a:ext cx="85689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u="sng" dirty="0"/>
              <a:t>2</a:t>
            </a:r>
            <a:r>
              <a:rPr lang="en-US" sz="3500" u="sng" dirty="0" smtClean="0"/>
              <a:t>.Tìm </a:t>
            </a:r>
            <a:r>
              <a:rPr lang="en-US" sz="3500" u="sng" dirty="0" err="1" smtClean="0"/>
              <a:t>ước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chung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lớn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nhất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bằng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cách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phân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tích</a:t>
            </a:r>
            <a:endParaRPr lang="en-US" sz="3500" u="sng" dirty="0" smtClean="0"/>
          </a:p>
          <a:p>
            <a:r>
              <a:rPr lang="en-US" sz="3500" u="sng" dirty="0" err="1"/>
              <a:t>c</a:t>
            </a:r>
            <a:r>
              <a:rPr lang="en-US" sz="3500" u="sng" dirty="0" err="1" smtClean="0"/>
              <a:t>ác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số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ra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thừa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số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nguyên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tố</a:t>
            </a:r>
            <a:endParaRPr lang="en-US" sz="35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836712"/>
            <a:ext cx="4920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VD: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( 36, 84, 168)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837" y="1124744"/>
            <a:ext cx="7231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B1: </a:t>
            </a:r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nguyên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tố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4847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36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77281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18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06084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584" y="206084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4528" y="2348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059264" y="206084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2348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067944" y="206084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147607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8584" y="17728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59264" y="147607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584" y="14847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34928" y="176410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59264" y="17728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26369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31840" y="14847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84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178465" y="17641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42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131840" y="206084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128899" y="234888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7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851920" y="234888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7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347864" y="26369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07136" y="148478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168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130793" y="177281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84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156176" y="206084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6153235" y="234888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7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6339184" y="26369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59264" y="2348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9332" y="3060249"/>
                <a:ext cx="19323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36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2" y="3060249"/>
                <a:ext cx="1932388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8202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55636" y="3060249"/>
                <a:ext cx="22215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84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.3 .7 </a:t>
                </a:r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36" y="3060249"/>
                <a:ext cx="222150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6849" t="-12500" r="-602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34870" y="3060249"/>
                <a:ext cx="2429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168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/>
                  <a:t>.3 .7 </a:t>
                </a:r>
                <a:endParaRPr lang="en-US" sz="3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70" y="3060249"/>
                <a:ext cx="2429896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6533" t="-12500" r="-552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899592" y="162880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23928" y="162880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76256" y="162880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7504" y="3431902"/>
            <a:ext cx="86796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B2: </a:t>
            </a:r>
            <a:r>
              <a:rPr lang="en-US" sz="3200" dirty="0" err="1" smtClean="0">
                <a:solidFill>
                  <a:srgbClr val="FF0000"/>
                </a:solidFill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chung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lấy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mũ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nhỏ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4243154"/>
            <a:ext cx="4269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-</a:t>
            </a:r>
            <a:r>
              <a:rPr lang="en-US" sz="3000" i="1" dirty="0" err="1" smtClean="0"/>
              <a:t>Các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thừa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số</a:t>
            </a:r>
            <a:r>
              <a:rPr lang="en-US" sz="3000" i="1" dirty="0"/>
              <a:t> </a:t>
            </a:r>
            <a:r>
              <a:rPr lang="en-US" sz="3000" i="1" dirty="0" err="1" smtClean="0"/>
              <a:t>chung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là</a:t>
            </a:r>
            <a:r>
              <a:rPr lang="en-US" sz="3000" i="1" dirty="0" smtClean="0"/>
              <a:t> 2 , 3</a:t>
            </a:r>
            <a:endParaRPr lang="en-US" sz="3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51520" y="4675202"/>
                <a:ext cx="452515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i="1" dirty="0" smtClean="0"/>
                  <a:t>-</a:t>
                </a:r>
                <a:r>
                  <a:rPr lang="en-US" sz="3000" i="1" dirty="0" err="1" smtClean="0"/>
                  <a:t>Số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mũ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nhỏ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nhất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của</a:t>
                </a:r>
                <a:r>
                  <a:rPr lang="en-US" sz="3000" i="1" dirty="0" smtClean="0"/>
                  <a:t> 2 </a:t>
                </a:r>
                <a:r>
                  <a:rPr lang="en-US" sz="3000" i="1" dirty="0" err="1" smtClean="0"/>
                  <a:t>là</a:t>
                </a:r>
                <a:r>
                  <a:rPr lang="en-US" sz="3000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i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675202"/>
                <a:ext cx="4525150" cy="553998"/>
              </a:xfrm>
              <a:prstGeom prst="rect">
                <a:avLst/>
              </a:prstGeom>
              <a:blipFill rotWithShape="1">
                <a:blip r:embed="rId5"/>
                <a:stretch>
                  <a:fillRect l="-3096" t="-13187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51520" y="5035242"/>
            <a:ext cx="43296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-</a:t>
            </a:r>
            <a:r>
              <a:rPr lang="en-US" sz="3000" i="1" dirty="0" err="1" smtClean="0"/>
              <a:t>Số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mũ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nhỏ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nhất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của</a:t>
            </a:r>
            <a:r>
              <a:rPr lang="en-US" sz="3000" i="1" dirty="0" smtClean="0"/>
              <a:t> 3 </a:t>
            </a:r>
            <a:r>
              <a:rPr lang="en-US" sz="3000" i="1" dirty="0" err="1" smtClean="0"/>
              <a:t>là</a:t>
            </a:r>
            <a:r>
              <a:rPr lang="en-US" sz="3000" i="1" dirty="0" smtClean="0"/>
              <a:t> 3</a:t>
            </a:r>
            <a:endParaRPr lang="en-US" sz="30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65880" y="5436513"/>
            <a:ext cx="5846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B3: </a:t>
            </a:r>
            <a:r>
              <a:rPr lang="en-US" sz="3200" dirty="0" err="1" smtClean="0">
                <a:solidFill>
                  <a:srgbClr val="FF0000"/>
                </a:solidFill>
              </a:rPr>
              <a:t>Lập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vừa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1520" y="5940569"/>
                <a:ext cx="54850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ƯCLN ( 36; 84; 168)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. 3= 12</a:t>
                </a:r>
                <a:endParaRPr lang="en-US" sz="3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940569"/>
                <a:ext cx="5485028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2778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95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51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2" y="-27384"/>
            <a:ext cx="3601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( 12, 30)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-10254"/>
            <a:ext cx="712611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u="sng" dirty="0" smtClean="0"/>
              <a:t>3.Tìm </a:t>
            </a:r>
            <a:r>
              <a:rPr lang="en-US" sz="3500" u="sng" dirty="0" err="1" smtClean="0"/>
              <a:t>ước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chung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thông</a:t>
            </a:r>
            <a:r>
              <a:rPr lang="en-US" sz="3500" u="sng" dirty="0" smtClean="0"/>
              <a:t> qua </a:t>
            </a:r>
            <a:r>
              <a:rPr lang="en-US" sz="3500" u="sng" dirty="0" err="1" smtClean="0"/>
              <a:t>tìm</a:t>
            </a:r>
            <a:r>
              <a:rPr lang="en-US" sz="3500" u="sng" dirty="0" smtClean="0"/>
              <a:t> ƯCLN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052736"/>
            <a:ext cx="3569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VD: 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ƯC( 16, 24)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4296" y="1548081"/>
            <a:ext cx="4045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B1: 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( 16, 24)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912" y="1980129"/>
            <a:ext cx="4202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B2: 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ƯC( 16, 24) = Ư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417425" y="1988840"/>
            <a:ext cx="1378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(ƯCLN)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1988840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(8)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8612" y="2772217"/>
            <a:ext cx="6616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 </a:t>
            </a:r>
            <a:r>
              <a:rPr lang="en-US" sz="3200" dirty="0" err="1" smtClean="0"/>
              <a:t>của</a:t>
            </a:r>
            <a:r>
              <a:rPr lang="en-US" sz="3200" dirty="0" smtClean="0"/>
              <a:t> (16,80,176)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345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1" grpId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-99392"/>
            <a:ext cx="2265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80714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</a:t>
            </a:r>
            <a:r>
              <a:rPr lang="en-US" sz="3200" dirty="0" err="1" smtClean="0"/>
              <a:t>của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a)(8, 9)             b) ( 8, 12, 15)            c) (24, 16, 8)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036" y="1738551"/>
            <a:ext cx="95241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u="sng" dirty="0" smtClean="0"/>
              <a:t>-</a:t>
            </a:r>
            <a:r>
              <a:rPr lang="en-US" sz="3200" i="1" u="sng" dirty="0" err="1" smtClean="0"/>
              <a:t>Chú</a:t>
            </a:r>
            <a:r>
              <a:rPr lang="en-US" sz="3200" i="1" u="sng" dirty="0" smtClean="0"/>
              <a:t> ý</a:t>
            </a:r>
            <a:r>
              <a:rPr lang="en-US" sz="3200" i="1" dirty="0" smtClean="0"/>
              <a:t>:</a:t>
            </a:r>
          </a:p>
          <a:p>
            <a:r>
              <a:rPr lang="en-US" sz="3200" i="1" dirty="0" smtClean="0"/>
              <a:t>+ </a:t>
            </a:r>
            <a:r>
              <a:rPr lang="en-US" sz="3200" i="1" dirty="0" err="1" smtClean="0"/>
              <a:t>Nếu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đã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cho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không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có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thừa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số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nguyên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tố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chung</a:t>
            </a:r>
            <a:r>
              <a:rPr lang="en-US" sz="3200" b="1" i="1" dirty="0" smtClean="0"/>
              <a:t> </a:t>
            </a:r>
          </a:p>
          <a:p>
            <a:r>
              <a:rPr lang="en-US" sz="3200" i="1" dirty="0" err="1" smtClean="0"/>
              <a:t>thì</a:t>
            </a:r>
            <a:r>
              <a:rPr lang="en-US" sz="3200" i="1" dirty="0" smtClean="0"/>
              <a:t> </a:t>
            </a:r>
            <a:r>
              <a:rPr lang="en-US" sz="3200" b="1" i="1" dirty="0" smtClean="0"/>
              <a:t>ƯCLN </a:t>
            </a:r>
            <a:r>
              <a:rPr lang="en-US" sz="3200" b="1" i="1" dirty="0" err="1" smtClean="0"/>
              <a:t>của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chúng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bằng</a:t>
            </a:r>
            <a:r>
              <a:rPr lang="en-US" sz="3200" b="1" i="1" dirty="0" smtClean="0"/>
              <a:t> 1</a:t>
            </a:r>
            <a:r>
              <a:rPr lang="en-US" sz="3200" i="1" dirty="0" smtClean="0"/>
              <a:t>.</a:t>
            </a:r>
            <a:endParaRPr lang="en-US" sz="3200" dirty="0"/>
          </a:p>
          <a:p>
            <a:endParaRPr lang="en-US" sz="3200" i="1" dirty="0" smtClean="0"/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3095089"/>
            <a:ext cx="92017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Hai</a:t>
            </a:r>
            <a:r>
              <a:rPr lang="en-US" sz="3200" i="1" dirty="0" smtClean="0"/>
              <a:t> hay </a:t>
            </a:r>
            <a:r>
              <a:rPr lang="en-US" sz="3200" i="1" dirty="0" err="1" smtClean="0"/>
              <a:t>nhiều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có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ƯCLN </a:t>
            </a:r>
            <a:r>
              <a:rPr lang="en-US" sz="3200" i="1" dirty="0" err="1" smtClean="0">
                <a:solidFill>
                  <a:srgbClr val="FF0000"/>
                </a:solidFill>
              </a:rPr>
              <a:t>bằng</a:t>
            </a:r>
            <a:r>
              <a:rPr lang="en-US" sz="3200" i="1" dirty="0" smtClean="0">
                <a:solidFill>
                  <a:srgbClr val="FF0000"/>
                </a:solidFill>
              </a:rPr>
              <a:t> 1 </a:t>
            </a:r>
            <a:r>
              <a:rPr lang="en-US" sz="3200" i="1" dirty="0" err="1" smtClean="0"/>
              <a:t>gọi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số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nguyên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i="1" dirty="0" err="1">
                <a:solidFill>
                  <a:srgbClr val="FF0000"/>
                </a:solidFill>
              </a:rPr>
              <a:t>t</a:t>
            </a:r>
            <a:r>
              <a:rPr lang="en-US" sz="3200" i="1" dirty="0" err="1" smtClean="0">
                <a:solidFill>
                  <a:srgbClr val="FF0000"/>
                </a:solidFill>
              </a:rPr>
              <a:t>ố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cùng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nhau</a:t>
            </a:r>
            <a:r>
              <a:rPr lang="en-US" sz="3200" i="1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i="1" dirty="0" smtClean="0"/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4005064"/>
            <a:ext cx="74228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VD: 8  </a:t>
            </a:r>
            <a:r>
              <a:rPr lang="en-US" sz="3200" i="1" dirty="0" err="1" smtClean="0"/>
              <a:t>và</a:t>
            </a:r>
            <a:r>
              <a:rPr lang="en-US" sz="3200" i="1" dirty="0" smtClean="0"/>
              <a:t> 9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hai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nguyên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cùng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nhau</a:t>
            </a:r>
            <a:r>
              <a:rPr lang="en-US" sz="3200" i="1" dirty="0" smtClean="0"/>
              <a:t>; </a:t>
            </a:r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8, 12, 15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</a:t>
            </a:r>
            <a:r>
              <a:rPr lang="en-US" sz="3200" i="1" dirty="0" smtClean="0"/>
              <a:t> </a:t>
            </a:r>
            <a:r>
              <a:rPr lang="en-US" sz="3200" i="1" dirty="0" err="1"/>
              <a:t>số</a:t>
            </a:r>
            <a:r>
              <a:rPr lang="en-US" sz="3200" i="1" dirty="0"/>
              <a:t> </a:t>
            </a:r>
            <a:r>
              <a:rPr lang="en-US" sz="3200" i="1" dirty="0" err="1"/>
              <a:t>nguyên</a:t>
            </a:r>
            <a:r>
              <a:rPr lang="en-US" sz="3200" i="1" dirty="0"/>
              <a:t> </a:t>
            </a:r>
            <a:r>
              <a:rPr lang="en-US" sz="3200" i="1" dirty="0" err="1"/>
              <a:t>tố</a:t>
            </a:r>
            <a:r>
              <a:rPr lang="en-US" sz="3200" i="1" dirty="0"/>
              <a:t> </a:t>
            </a:r>
            <a:r>
              <a:rPr lang="en-US" sz="3200" i="1" dirty="0" err="1"/>
              <a:t>cùng</a:t>
            </a:r>
            <a:r>
              <a:rPr lang="en-US" sz="3200" i="1" dirty="0"/>
              <a:t> </a:t>
            </a:r>
            <a:r>
              <a:rPr lang="en-US" sz="3200" i="1" dirty="0" err="1" smtClean="0"/>
              <a:t>nhau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013176"/>
            <a:ext cx="90939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+ </a:t>
            </a:r>
            <a:r>
              <a:rPr lang="en-US" sz="3200" i="1" dirty="0" err="1" smtClean="0"/>
              <a:t>Trong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đã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cho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nếu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nhỏ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ước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endParaRPr lang="en-US" sz="3200" i="1" dirty="0" smtClean="0"/>
          </a:p>
          <a:p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còn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lại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thì</a:t>
            </a:r>
            <a:r>
              <a:rPr lang="en-US" sz="3200" i="1" dirty="0" smtClean="0"/>
              <a:t> ƯCLN </a:t>
            </a:r>
            <a:r>
              <a:rPr lang="en-US" sz="3200" i="1" dirty="0" err="1" smtClean="0"/>
              <a:t>của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các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đã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chính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số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nhỏ</a:t>
            </a:r>
            <a:r>
              <a:rPr lang="en-US" sz="3200" i="1" dirty="0" smtClean="0"/>
              <a:t> </a:t>
            </a:r>
          </a:p>
          <a:p>
            <a:r>
              <a:rPr lang="en-US" sz="3200" i="1" dirty="0" err="1"/>
              <a:t>n</a:t>
            </a:r>
            <a:r>
              <a:rPr lang="en-US" sz="3200" i="1" dirty="0" err="1" smtClean="0"/>
              <a:t>hất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ấy</a:t>
            </a:r>
            <a:r>
              <a:rPr lang="en-US" sz="3200" i="1" dirty="0" smtClean="0"/>
              <a:t>. VD: </a:t>
            </a:r>
            <a:r>
              <a:rPr lang="en-US" sz="3200" dirty="0"/>
              <a:t>ƯCLN ( </a:t>
            </a:r>
            <a:r>
              <a:rPr lang="en-US" sz="3200" dirty="0" smtClean="0"/>
              <a:t>24, 16, 8) = 8</a:t>
            </a:r>
            <a:endParaRPr lang="en-US" sz="3200" dirty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472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92412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2: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ƯCLN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ƯC </a:t>
            </a:r>
            <a:r>
              <a:rPr lang="en-US" sz="3200" dirty="0" err="1" smtClean="0"/>
              <a:t>của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a) (56, 140)          b) ( 24, 84, 180)           c) (60,180)</a:t>
            </a:r>
          </a:p>
          <a:p>
            <a:r>
              <a:rPr lang="en-US" sz="3200" dirty="0" smtClean="0"/>
              <a:t>d) (15,9)               e) ( 16, 80, 176)            f) ( 18, 30, 77)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55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648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HuongTV</cp:lastModifiedBy>
  <cp:revision>17</cp:revision>
  <dcterms:created xsi:type="dcterms:W3CDTF">2017-10-17T08:28:30Z</dcterms:created>
  <dcterms:modified xsi:type="dcterms:W3CDTF">2018-01-24T02:38:09Z</dcterms:modified>
</cp:coreProperties>
</file>